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6" r:id="rId4"/>
    <p:sldId id="258" r:id="rId5"/>
    <p:sldId id="263" r:id="rId6"/>
    <p:sldId id="264" r:id="rId7"/>
    <p:sldId id="259" r:id="rId8"/>
    <p:sldId id="267" r:id="rId9"/>
    <p:sldId id="260" r:id="rId10"/>
    <p:sldId id="261" r:id="rId11"/>
    <p:sldId id="262" r:id="rId12"/>
    <p:sldId id="269" r:id="rId13"/>
    <p:sldId id="265" r:id="rId14"/>
    <p:sldId id="268"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40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25DC65-F7D6-43F1-AFE8-115349B2EC4F}" type="datetimeFigureOut">
              <a:rPr lang="fr-FR" smtClean="0"/>
              <a:t>04/10/12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1E652-E6C3-45F9-B6C8-3114C8519C42}" type="slidenum">
              <a:rPr lang="fr-FR" smtClean="0"/>
              <a:t>‹#›</a:t>
            </a:fld>
            <a:endParaRPr lang="fr-FR"/>
          </a:p>
        </p:txBody>
      </p:sp>
    </p:spTree>
    <p:extLst>
      <p:ext uri="{BB962C8B-B14F-4D97-AF65-F5344CB8AC3E}">
        <p14:creationId xmlns:p14="http://schemas.microsoft.com/office/powerpoint/2010/main" val="266760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7E1E652-E6C3-45F9-B6C8-3114C8519C42}"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2504FCC-9B2A-4222-924E-71033765C283}" type="datetime1">
              <a:rPr lang="fr-FR" smtClean="0"/>
              <a:t>04/10/12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90486A-2791-4164-AC8E-C0DF79407E2E}" type="datetime1">
              <a:rPr lang="fr-FR" smtClean="0"/>
              <a:t>04/10/12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CEF333-16EB-4DA0-BE3D-16FAF3389A3C}" type="datetime1">
              <a:rPr lang="fr-FR" smtClean="0"/>
              <a:t>04/10/12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B24A03-C208-4164-9383-E2114846C1CB}" type="datetime1">
              <a:rPr lang="fr-FR" smtClean="0"/>
              <a:t>04/10/12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3D9CB99-3C9E-4CF7-B342-E8815B3A50A8}" type="datetime1">
              <a:rPr lang="fr-FR" smtClean="0"/>
              <a:t>04/10/12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E36F5F-D49A-4E67-A753-29113236E587}" type="datetime1">
              <a:rPr lang="fr-FR" smtClean="0"/>
              <a:t>04/10/12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FCB58F-B1B0-4E94-A20A-F2DA41DD97B0}" type="datetime1">
              <a:rPr lang="fr-FR" smtClean="0"/>
              <a:t>04/10/12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4F65F4D-308A-48B7-9393-3788FA8157C4}" type="datetime1">
              <a:rPr lang="fr-FR" smtClean="0"/>
              <a:t>04/10/12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E6D00F-52FA-418C-AB02-9F5CD0AF45BA}" type="datetime1">
              <a:rPr lang="fr-FR" smtClean="0"/>
              <a:t>04/10/12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362E82-A945-4A1A-98FA-F366BF53DBA5}" type="datetime1">
              <a:rPr lang="fr-FR" smtClean="0"/>
              <a:t>04/10/12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27A5A44-77ED-4B0F-B4F4-BA219130D481}" type="datetime1">
              <a:rPr lang="fr-FR" smtClean="0"/>
              <a:t>04/10/12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86DA7C-B51D-4FC4-9737-AE7B3DACB862}"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CF285-CB66-4867-BA2F-24A17E035007}" type="datetime1">
              <a:rPr lang="fr-FR" smtClean="0"/>
              <a:t>04/10/12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6DA7C-B51D-4FC4-9737-AE7B3DACB86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 Id="rId5" Type="http://schemas.openxmlformats.org/officeDocument/2006/relationships/image" Target="../media/image4.png"/></Relationships>
</file>

<file path=ppt/slides/_rels/slide3.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196752"/>
            <a:ext cx="8784976" cy="1470025"/>
          </a:xfrm>
        </p:spPr>
        <p:txBody>
          <a:bodyPr>
            <a:noAutofit/>
          </a:bodyPr>
          <a:lstStyle/>
          <a:p>
            <a:r>
              <a:rPr lang="fr-FR" sz="4200" b="1" dirty="0" smtClean="0"/>
              <a:t>Le </a:t>
            </a:r>
            <a:r>
              <a:rPr lang="fr-FR" sz="4200" b="1" i="1" dirty="0" smtClean="0"/>
              <a:t>testing</a:t>
            </a:r>
            <a:r>
              <a:rPr lang="fr-FR" sz="4200" b="1" dirty="0" smtClean="0"/>
              <a:t> est-il un mode de preuve acceptable au Luxembourg?</a:t>
            </a:r>
            <a:endParaRPr lang="fr-FR" sz="4200" b="1" dirty="0"/>
          </a:p>
        </p:txBody>
      </p:sp>
      <p:sp>
        <p:nvSpPr>
          <p:cNvPr id="3" name="Sous-titre 2"/>
          <p:cNvSpPr>
            <a:spLocks noGrp="1"/>
          </p:cNvSpPr>
          <p:nvPr>
            <p:ph type="subTitle" idx="1"/>
          </p:nvPr>
        </p:nvSpPr>
        <p:spPr>
          <a:xfrm>
            <a:off x="755576" y="3212976"/>
            <a:ext cx="7488832" cy="2425824"/>
          </a:xfrm>
        </p:spPr>
        <p:txBody>
          <a:bodyPr>
            <a:normAutofit fontScale="55000" lnSpcReduction="20000"/>
          </a:bodyPr>
          <a:lstStyle/>
          <a:p>
            <a:r>
              <a:rPr lang="fr-FR" dirty="0" smtClean="0">
                <a:solidFill>
                  <a:srgbClr val="1D1D1D"/>
                </a:solidFill>
              </a:rPr>
              <a:t>Le 5 octobre 2012 – Centre pour l’égalité de traitement</a:t>
            </a:r>
          </a:p>
          <a:p>
            <a:endParaRPr lang="fr-FR" dirty="0" smtClean="0">
              <a:solidFill>
                <a:srgbClr val="1D1D1D"/>
              </a:solidFill>
            </a:endParaRPr>
          </a:p>
          <a:p>
            <a:r>
              <a:rPr lang="fr-FR" sz="3600" b="1" dirty="0" smtClean="0">
                <a:solidFill>
                  <a:srgbClr val="1D1D1D"/>
                </a:solidFill>
              </a:rPr>
              <a:t>Me François MOYSE – Avocat à la Cour</a:t>
            </a:r>
          </a:p>
          <a:p>
            <a:r>
              <a:rPr lang="fr-FR" sz="3600" b="1" dirty="0" smtClean="0">
                <a:solidFill>
                  <a:srgbClr val="1D1D1D"/>
                </a:solidFill>
              </a:rPr>
              <a:t>Luxembourg</a:t>
            </a:r>
          </a:p>
          <a:p>
            <a:endParaRPr lang="fr-FR" dirty="0">
              <a:solidFill>
                <a:srgbClr val="1D1D1D"/>
              </a:solidFill>
            </a:endParaRPr>
          </a:p>
          <a:p>
            <a:r>
              <a:rPr lang="fr-FR" dirty="0" smtClean="0">
                <a:solidFill>
                  <a:srgbClr val="1D1D1D"/>
                </a:solidFill>
              </a:rPr>
              <a:t>DSM Di Stefano Moyse</a:t>
            </a:r>
          </a:p>
          <a:p>
            <a:r>
              <a:rPr lang="fr-FR" dirty="0" smtClean="0">
                <a:solidFill>
                  <a:srgbClr val="1D1D1D"/>
                </a:solidFill>
              </a:rPr>
              <a:t>www.dsmlegal.com</a:t>
            </a:r>
          </a:p>
          <a:p>
            <a:r>
              <a:rPr lang="fr-FR" dirty="0" smtClean="0">
                <a:solidFill>
                  <a:schemeClr val="tx1">
                    <a:lumMod val="75000"/>
                    <a:lumOff val="25000"/>
                  </a:schemeClr>
                </a:solidFill>
              </a:rPr>
              <a:t> </a:t>
            </a:r>
            <a:endParaRPr lang="fr-FR" dirty="0">
              <a:solidFill>
                <a:schemeClr val="tx1">
                  <a:lumMod val="75000"/>
                  <a:lumOff val="25000"/>
                </a:schemeClr>
              </a:solidFill>
            </a:endParaRPr>
          </a:p>
        </p:txBody>
      </p:sp>
      <p:grpSp>
        <p:nvGrpSpPr>
          <p:cNvPr id="5" name="Group 5"/>
          <p:cNvGrpSpPr>
            <a:grpSpLocks/>
          </p:cNvGrpSpPr>
          <p:nvPr/>
        </p:nvGrpSpPr>
        <p:grpSpPr bwMode="auto">
          <a:xfrm>
            <a:off x="0" y="-17463"/>
            <a:ext cx="9161463" cy="609601"/>
            <a:chOff x="0" y="-17463"/>
            <a:chExt cx="9161463" cy="609601"/>
          </a:xfrm>
        </p:grpSpPr>
        <p:pic>
          <p:nvPicPr>
            <p:cNvPr id="6" name="Picture 2"/>
            <p:cNvPicPr preferRelativeResize="0">
              <a:picLocks noChangeArrowheads="1"/>
            </p:cNvPicPr>
            <p:nvPr/>
          </p:nvPicPr>
          <p:blipFill>
            <a:blip r:embed="rId3" cstate="print"/>
            <a:srcRect/>
            <a:stretch>
              <a:fillRect/>
            </a:stretch>
          </p:blipFill>
          <p:spPr bwMode="auto">
            <a:xfrm>
              <a:off x="2214563" y="-17463"/>
              <a:ext cx="6946900" cy="609601"/>
            </a:xfrm>
            <a:prstGeom prst="rect">
              <a:avLst/>
            </a:prstGeom>
            <a:noFill/>
            <a:ln w="9525">
              <a:noFill/>
              <a:miter lim="800000"/>
              <a:headEnd/>
              <a:tailEnd/>
            </a:ln>
          </p:spPr>
        </p:pic>
        <p:pic>
          <p:nvPicPr>
            <p:cNvPr id="7" name="Picture 4"/>
            <p:cNvPicPr>
              <a:picLocks noChangeAspect="1" noChangeArrowheads="1"/>
            </p:cNvPicPr>
            <p:nvPr/>
          </p:nvPicPr>
          <p:blipFill>
            <a:blip r:embed="rId4" cstate="print"/>
            <a:srcRect/>
            <a:stretch>
              <a:fillRect/>
            </a:stretch>
          </p:blipFill>
          <p:spPr bwMode="auto">
            <a:xfrm>
              <a:off x="0" y="-17463"/>
              <a:ext cx="2268538" cy="609601"/>
            </a:xfrm>
            <a:prstGeom prst="rect">
              <a:avLst/>
            </a:prstGeom>
            <a:noFill/>
            <a:ln w="9525">
              <a:noFill/>
              <a:miter lim="800000"/>
              <a:headEnd/>
              <a:tailEnd/>
            </a:ln>
          </p:spPr>
        </p:pic>
        <p:pic>
          <p:nvPicPr>
            <p:cNvPr id="8" name="Picture 7"/>
            <p:cNvPicPr>
              <a:picLocks noChangeAspect="1" noChangeArrowheads="1"/>
            </p:cNvPicPr>
            <p:nvPr/>
          </p:nvPicPr>
          <p:blipFill>
            <a:blip r:embed="rId5" cstate="print"/>
            <a:srcRect/>
            <a:stretch>
              <a:fillRect/>
            </a:stretch>
          </p:blipFill>
          <p:spPr bwMode="auto">
            <a:xfrm>
              <a:off x="323850" y="0"/>
              <a:ext cx="1116013" cy="577850"/>
            </a:xfrm>
            <a:prstGeom prst="rect">
              <a:avLst/>
            </a:prstGeom>
            <a:noFill/>
            <a:ln w="9525">
              <a:noFill/>
              <a:miter lim="800000"/>
              <a:headEnd/>
              <a:tailEnd/>
            </a:ln>
          </p:spPr>
        </p:pic>
      </p:grpSp>
      <p:pic>
        <p:nvPicPr>
          <p:cNvPr id="9" name="Picture 5" descr="body-header-map"/>
          <p:cNvPicPr>
            <a:picLocks noChangeAspect="1" noChangeArrowheads="1"/>
          </p:cNvPicPr>
          <p:nvPr/>
        </p:nvPicPr>
        <p:blipFill>
          <a:blip r:embed="rId6" cstate="print"/>
          <a:srcRect/>
          <a:stretch>
            <a:fillRect/>
          </a:stretch>
        </p:blipFill>
        <p:spPr bwMode="auto">
          <a:xfrm>
            <a:off x="0" y="6264275"/>
            <a:ext cx="9144000" cy="6207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CH" dirty="0"/>
              <a:t>Considérant n° 15 des deux directives :</a:t>
            </a:r>
            <a:endParaRPr lang="fr-FR" dirty="0"/>
          </a:p>
        </p:txBody>
      </p:sp>
      <p:sp>
        <p:nvSpPr>
          <p:cNvPr id="3" name="Espace réservé du contenu 2"/>
          <p:cNvSpPr>
            <a:spLocks noGrp="1"/>
          </p:cNvSpPr>
          <p:nvPr>
            <p:ph idx="1"/>
          </p:nvPr>
        </p:nvSpPr>
        <p:spPr/>
        <p:txBody>
          <a:bodyPr>
            <a:normAutofit fontScale="92500" lnSpcReduction="20000"/>
          </a:bodyPr>
          <a:lstStyle/>
          <a:p>
            <a:r>
              <a:rPr lang="fr-CH" i="1" dirty="0"/>
              <a:t>« L’appréciation des faits qui permettent de présumer l’existence d’une discrimination directe ou indirecte appartient à l’instance judiciaire nationale ou à une autre instance compétente, conformément au droit national ou aux pratiques nationales, qui peuvent prévoir, en particulier, que la discrimination indirecte peut être établie par tous moyens, y compris sur la base de données statistiques </a:t>
            </a:r>
            <a:r>
              <a:rPr lang="fr-CH" i="1" dirty="0" smtClean="0"/>
              <a:t>»</a:t>
            </a:r>
          </a:p>
          <a:p>
            <a:pPr>
              <a:buNone/>
            </a:pPr>
            <a:endParaRPr lang="fr-CH" i="1" dirty="0" smtClean="0"/>
          </a:p>
          <a:p>
            <a:r>
              <a:rPr lang="fr-CH" i="1" dirty="0" smtClean="0"/>
              <a:t>Rien quant au </a:t>
            </a:r>
            <a:r>
              <a:rPr lang="fr-CH" i="1" dirty="0" err="1" smtClean="0"/>
              <a:t>testing</a:t>
            </a:r>
            <a:endParaRPr lang="fr-FR" dirty="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91264" cy="1354162"/>
          </a:xfrm>
        </p:spPr>
        <p:txBody>
          <a:bodyPr>
            <a:normAutofit fontScale="90000"/>
          </a:bodyPr>
          <a:lstStyle/>
          <a:p>
            <a:r>
              <a:rPr lang="fr-CH" sz="3100" dirty="0" smtClean="0"/>
              <a:t/>
            </a:r>
            <a:br>
              <a:rPr lang="fr-CH" sz="3100" dirty="0" smtClean="0"/>
            </a:br>
            <a:r>
              <a:rPr lang="fr-CH" sz="3100" dirty="0"/>
              <a:t/>
            </a:r>
            <a:br>
              <a:rPr lang="fr-CH" sz="3100" dirty="0"/>
            </a:br>
            <a:r>
              <a:rPr lang="fr-CH" sz="3100" dirty="0" smtClean="0"/>
              <a:t>Considérant </a:t>
            </a:r>
            <a:r>
              <a:rPr lang="fr-CH" sz="3100" dirty="0"/>
              <a:t>n° 19 de la directive </a:t>
            </a:r>
            <a:r>
              <a:rPr lang="fr-CH" sz="3100" dirty="0" smtClean="0"/>
              <a:t>2000/43/CE            </a:t>
            </a:r>
            <a:r>
              <a:rPr lang="fr-CH" sz="3100" dirty="0"/>
              <a:t>(dite « race ») et considérant n° 29 de la directive 2000/78/CE (dite « emploi ») :</a:t>
            </a:r>
            <a:r>
              <a:rPr lang="fr-FR" dirty="0"/>
              <a:t/>
            </a:r>
            <a:br>
              <a:rPr lang="fr-FR" dirty="0"/>
            </a:br>
            <a:endParaRPr lang="fr-FR" dirty="0"/>
          </a:p>
        </p:txBody>
      </p:sp>
      <p:sp>
        <p:nvSpPr>
          <p:cNvPr id="3" name="Espace réservé du contenu 2"/>
          <p:cNvSpPr>
            <a:spLocks noGrp="1"/>
          </p:cNvSpPr>
          <p:nvPr>
            <p:ph idx="1"/>
          </p:nvPr>
        </p:nvSpPr>
        <p:spPr>
          <a:xfrm>
            <a:off x="457200" y="2060848"/>
            <a:ext cx="8219256" cy="4065315"/>
          </a:xfrm>
        </p:spPr>
        <p:txBody>
          <a:bodyPr>
            <a:normAutofit fontScale="85000" lnSpcReduction="20000"/>
          </a:bodyPr>
          <a:lstStyle/>
          <a:p>
            <a:pPr>
              <a:buNone/>
            </a:pPr>
            <a:endParaRPr lang="fr-CH" i="1" dirty="0" smtClean="0"/>
          </a:p>
          <a:p>
            <a:pPr>
              <a:buNone/>
            </a:pPr>
            <a:r>
              <a:rPr lang="fr-CH" i="1" dirty="0" smtClean="0"/>
              <a:t>«</a:t>
            </a:r>
            <a:r>
              <a:rPr lang="fr-CH" i="1" dirty="0"/>
              <a:t> Les personnes qui ont fait l’objet d’une </a:t>
            </a:r>
            <a:r>
              <a:rPr lang="fr-CH" i="1" dirty="0" smtClean="0"/>
              <a:t>discrimination     </a:t>
            </a:r>
            <a:r>
              <a:rPr lang="fr-CH" i="1" dirty="0"/>
              <a:t>[ fondée sur la race ou l’origine ethnique ] doivent disposer de moyens de protection juridique adéquats. Pour assurer un niveau de protection plus efficace, les associations ou les personnes morales doivent aussi être habilitées à engager une procédure, selon les modalités fixées par les Etats membres, pour le compte ou à l’appui d’une victime, </a:t>
            </a:r>
            <a:r>
              <a:rPr lang="fr-CH" b="1" i="1" dirty="0"/>
              <a:t>sans préjudice des règles de procédure nationales relatives à la représentation et à la défense devant les juridictions</a:t>
            </a:r>
            <a:r>
              <a:rPr lang="fr-CH" i="1" dirty="0"/>
              <a:t> ».</a:t>
            </a:r>
            <a:endParaRPr lang="fr-FR" dirty="0"/>
          </a:p>
          <a:p>
            <a:pPr>
              <a:buNone/>
            </a:pPr>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r>
              <a:rPr lang="fr-FR" b="1" dirty="0" smtClean="0"/>
              <a:t>Importance de la possibilité d’action des associations</a:t>
            </a:r>
            <a:endParaRPr lang="fr-FR" b="1" dirty="0"/>
          </a:p>
        </p:txBody>
      </p:sp>
      <p:sp>
        <p:nvSpPr>
          <p:cNvPr id="3" name="Espace réservé du contenu 2"/>
          <p:cNvSpPr>
            <a:spLocks noGrp="1"/>
          </p:cNvSpPr>
          <p:nvPr>
            <p:ph idx="1"/>
          </p:nvPr>
        </p:nvSpPr>
        <p:spPr>
          <a:xfrm>
            <a:off x="457200" y="1916832"/>
            <a:ext cx="8229600" cy="4209331"/>
          </a:xfrm>
        </p:spPr>
        <p:txBody>
          <a:bodyPr/>
          <a:lstStyle/>
          <a:p>
            <a:endParaRPr lang="fr-FR" dirty="0" smtClean="0"/>
          </a:p>
          <a:p>
            <a:r>
              <a:rPr lang="fr-FR" dirty="0" smtClean="0"/>
              <a:t>Associations ont mené à l’étranger les tests de situation pour prouver discrimination</a:t>
            </a:r>
          </a:p>
          <a:p>
            <a:pPr>
              <a:buNone/>
            </a:pPr>
            <a:endParaRPr lang="fr-FR" dirty="0" smtClean="0"/>
          </a:p>
          <a:p>
            <a:r>
              <a:rPr lang="fr-FR" dirty="0" smtClean="0"/>
              <a:t>Ex: a conduit à plusieurs condamnations en France pour discrimination en matière de location, de discothèques ou encore de travail</a:t>
            </a:r>
          </a:p>
          <a:p>
            <a:endParaRPr lang="fr-FR" dirty="0" smtClean="0"/>
          </a:p>
          <a:p>
            <a:pPr>
              <a:buNone/>
            </a:pPr>
            <a:endParaRPr lang="fr-FR" dirty="0" smtClean="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a:bodyPr>
          <a:lstStyle/>
          <a:p>
            <a:r>
              <a:rPr lang="fr-FR" b="1" dirty="0" smtClean="0"/>
              <a:t>En droit français:</a:t>
            </a:r>
            <a:endParaRPr lang="fr-FR" b="1" dirty="0"/>
          </a:p>
        </p:txBody>
      </p:sp>
      <p:sp>
        <p:nvSpPr>
          <p:cNvPr id="3" name="Espace réservé du contenu 2"/>
          <p:cNvSpPr>
            <a:spLocks noGrp="1"/>
          </p:cNvSpPr>
          <p:nvPr>
            <p:ph idx="1"/>
          </p:nvPr>
        </p:nvSpPr>
        <p:spPr>
          <a:xfrm>
            <a:off x="457200" y="1916832"/>
            <a:ext cx="8435280" cy="4680520"/>
          </a:xfrm>
        </p:spPr>
        <p:txBody>
          <a:bodyPr>
            <a:normAutofit fontScale="77500" lnSpcReduction="20000"/>
          </a:bodyPr>
          <a:lstStyle/>
          <a:p>
            <a:r>
              <a:rPr lang="fr-FR" dirty="0" smtClean="0"/>
              <a:t>Cour d’appel de Paris, affaire du Moulin Rouge: acceptation du </a:t>
            </a:r>
            <a:r>
              <a:rPr lang="fr-FR" i="1" dirty="0" smtClean="0"/>
              <a:t>testing</a:t>
            </a:r>
            <a:r>
              <a:rPr lang="fr-FR" dirty="0" smtClean="0"/>
              <a:t> comme moyen de preuve valable par la jurisprudence</a:t>
            </a:r>
          </a:p>
          <a:p>
            <a:pPr>
              <a:buNone/>
            </a:pPr>
            <a:endParaRPr lang="fr-FR" dirty="0" smtClean="0"/>
          </a:p>
          <a:p>
            <a:r>
              <a:rPr lang="fr-FR" dirty="0" smtClean="0"/>
              <a:t>Loi pour l’égalité des chances, 2006: le test de discrimination peut servir de preuve devant le juge pénal</a:t>
            </a:r>
          </a:p>
          <a:p>
            <a:pPr>
              <a:buNone/>
            </a:pPr>
            <a:endParaRPr lang="fr-FR" dirty="0" smtClean="0"/>
          </a:p>
          <a:p>
            <a:r>
              <a:rPr lang="fr-FR" dirty="0" smtClean="0"/>
              <a:t>Art. 225-3-1 du code pénal français: </a:t>
            </a:r>
          </a:p>
          <a:p>
            <a:pPr>
              <a:buNone/>
            </a:pPr>
            <a:r>
              <a:rPr lang="fr-FR" dirty="0" smtClean="0"/>
              <a:t>« Les délits [de discrimination] sont constitués même s’ils sont commis à l’encontre d’une ou plusieurs personnes ayant sollicité des biens, actes, services ou contrats […] dans le but de démontrer l’existence du comportement discriminatoire, dès lors que la preuve de ce comportement est établie »</a:t>
            </a:r>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a:bodyPr>
          <a:lstStyle/>
          <a:p>
            <a:r>
              <a:rPr lang="fr-FR" b="1" dirty="0" smtClean="0"/>
              <a:t>En droit belge:</a:t>
            </a:r>
            <a:endParaRPr lang="fr-FR" b="1" dirty="0"/>
          </a:p>
        </p:txBody>
      </p:sp>
      <p:sp>
        <p:nvSpPr>
          <p:cNvPr id="3" name="Espace réservé du contenu 2"/>
          <p:cNvSpPr>
            <a:spLocks noGrp="1"/>
          </p:cNvSpPr>
          <p:nvPr>
            <p:ph idx="1"/>
          </p:nvPr>
        </p:nvSpPr>
        <p:spPr>
          <a:xfrm>
            <a:off x="457200" y="1600200"/>
            <a:ext cx="8219256" cy="4997152"/>
          </a:xfrm>
        </p:spPr>
        <p:txBody>
          <a:bodyPr>
            <a:normAutofit fontScale="77500" lnSpcReduction="20000"/>
          </a:bodyPr>
          <a:lstStyle/>
          <a:p>
            <a:r>
              <a:rPr lang="fr-FR" dirty="0" smtClean="0"/>
              <a:t>La loi belge du 25 février 2003 tendant à lutter contre la discrimination (désormais abrogée) consacrait expressément le test de situation comme mode de preuve</a:t>
            </a:r>
          </a:p>
          <a:p>
            <a:pPr>
              <a:buNone/>
            </a:pPr>
            <a:endParaRPr lang="fr-FR" dirty="0" smtClean="0"/>
          </a:p>
          <a:p>
            <a:r>
              <a:rPr lang="fr-FR" dirty="0" smtClean="0"/>
              <a:t>Art. 19 de la loi: « Lorsque la victime de discrimination […] invoque devant la juridiction compétente des faits, tels que des données statistiques ou des tests de situation, qui permettent de présumer l’existence d’une discrimination directe ou indirecte, la charge de la preuve de l’absence de discrimination incombe à la partie défenderesse »</a:t>
            </a:r>
          </a:p>
          <a:p>
            <a:pPr>
              <a:buNone/>
            </a:pPr>
            <a:endParaRPr lang="fr-FR" dirty="0" smtClean="0"/>
          </a:p>
          <a:p>
            <a:r>
              <a:rPr lang="fr-FR" dirty="0" smtClean="0"/>
              <a:t>La nouvelle loi belge du 10 mai 2007 tendant à lutter contre certaines formes de discriminations ne mentionne plus explicitement le test de situation, mais il s’agit toujours là d’un mode de preuve recevable</a:t>
            </a:r>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143000"/>
          </a:xfrm>
        </p:spPr>
        <p:txBody>
          <a:bodyPr/>
          <a:lstStyle/>
          <a:p>
            <a:r>
              <a:rPr lang="fr-FR" b="1" dirty="0" smtClean="0"/>
              <a:t>Au Luxembourg ?</a:t>
            </a:r>
            <a:endParaRPr lang="fr-FR" b="1" dirty="0"/>
          </a:p>
        </p:txBody>
      </p:sp>
      <p:sp>
        <p:nvSpPr>
          <p:cNvPr id="3" name="Espace réservé du contenu 2"/>
          <p:cNvSpPr>
            <a:spLocks noGrp="1"/>
          </p:cNvSpPr>
          <p:nvPr>
            <p:ph idx="1"/>
          </p:nvPr>
        </p:nvSpPr>
        <p:spPr/>
        <p:txBody>
          <a:bodyPr/>
          <a:lstStyle/>
          <a:p>
            <a:pPr algn="just">
              <a:buNone/>
            </a:pPr>
            <a:endParaRPr lang="fr-FR" dirty="0" smtClean="0"/>
          </a:p>
          <a:p>
            <a:pPr algn="just">
              <a:buNone/>
            </a:pPr>
            <a:endParaRPr lang="fr-FR" dirty="0"/>
          </a:p>
          <a:p>
            <a:pPr algn="just"/>
            <a:r>
              <a:rPr lang="fr-FR" dirty="0" smtClean="0"/>
              <a:t>Absence de texte spécifique en la matière</a:t>
            </a:r>
          </a:p>
          <a:p>
            <a:pPr algn="just">
              <a:buNone/>
            </a:pPr>
            <a:endParaRPr lang="fr-FR" dirty="0" smtClean="0"/>
          </a:p>
          <a:p>
            <a:pPr algn="just"/>
            <a:r>
              <a:rPr lang="fr-FR" dirty="0" smtClean="0"/>
              <a:t>Pas non plus de jurisprudence</a:t>
            </a:r>
          </a:p>
          <a:p>
            <a:pPr algn="just"/>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r>
              <a:rPr lang="fr-FR" b="1" dirty="0" smtClean="0"/>
              <a:t>Au Luxembourg ?</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smtClean="0"/>
              <a:t>Art. 348 du Nouveau Code de Procédure Civile:</a:t>
            </a:r>
          </a:p>
          <a:p>
            <a:pPr>
              <a:buNone/>
            </a:pPr>
            <a:r>
              <a:rPr lang="fr-FR" dirty="0" smtClean="0"/>
              <a:t>« </a:t>
            </a:r>
            <a:r>
              <a:rPr lang="fr-FR" i="1" dirty="0" smtClean="0"/>
              <a:t>Les faits dont dépend la solution du litige peuvent à la demande des parties ou d’office, être l’objet de toute mesure d’instruction légalement admissible</a:t>
            </a:r>
            <a:r>
              <a:rPr lang="fr-FR" dirty="0" smtClean="0"/>
              <a:t> »</a:t>
            </a:r>
          </a:p>
          <a:p>
            <a:pPr>
              <a:buNone/>
            </a:pPr>
            <a:endParaRPr lang="fr-FR" dirty="0" smtClean="0"/>
          </a:p>
          <a:p>
            <a:r>
              <a:rPr lang="fr-FR" dirty="0" smtClean="0"/>
              <a:t>Loi du 28 novembre 2006 sur l’égalité de traitement et loi 29 novembre 2006 concernant la </a:t>
            </a:r>
            <a:r>
              <a:rPr lang="fr-FR" smtClean="0"/>
              <a:t>fonction publique ne </a:t>
            </a:r>
            <a:r>
              <a:rPr lang="fr-FR" dirty="0" smtClean="0"/>
              <a:t>prévoient rien sur ce mode de preuve</a:t>
            </a:r>
          </a:p>
          <a:p>
            <a:pPr>
              <a:buNone/>
            </a:pPr>
            <a:endParaRPr lang="fr-FR" dirty="0" smtClean="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778098"/>
          </a:xfrm>
        </p:spPr>
        <p:txBody>
          <a:bodyPr>
            <a:normAutofit/>
          </a:bodyPr>
          <a:lstStyle/>
          <a:p>
            <a:r>
              <a:rPr lang="fr-FR" b="1" dirty="0" smtClean="0"/>
              <a:t>Testing et loyauté de la preuve</a:t>
            </a:r>
            <a:endParaRPr lang="fr-FR" b="1" dirty="0"/>
          </a:p>
        </p:txBody>
      </p:sp>
      <p:sp>
        <p:nvSpPr>
          <p:cNvPr id="3" name="Espace réservé du contenu 2"/>
          <p:cNvSpPr>
            <a:spLocks noGrp="1"/>
          </p:cNvSpPr>
          <p:nvPr>
            <p:ph idx="1"/>
          </p:nvPr>
        </p:nvSpPr>
        <p:spPr>
          <a:xfrm>
            <a:off x="467544" y="1412776"/>
            <a:ext cx="8219256" cy="4713387"/>
          </a:xfrm>
        </p:spPr>
        <p:txBody>
          <a:bodyPr/>
          <a:lstStyle/>
          <a:p>
            <a:pPr>
              <a:buNone/>
            </a:pPr>
            <a:endParaRPr lang="fr-FR" dirty="0" smtClean="0"/>
          </a:p>
          <a:p>
            <a:r>
              <a:rPr lang="fr-FR" dirty="0" smtClean="0"/>
              <a:t>En droit civil (et par extension dans la procédure administrative), toute preuve apportée doit être loyale</a:t>
            </a:r>
          </a:p>
          <a:p>
            <a:endParaRPr lang="fr-FR" dirty="0" smtClean="0"/>
          </a:p>
          <a:p>
            <a:pPr>
              <a:buNone/>
            </a:pPr>
            <a:endParaRPr lang="fr-FR" dirty="0" smtClean="0"/>
          </a:p>
          <a:p>
            <a:r>
              <a:rPr lang="fr-FR" dirty="0" smtClean="0"/>
              <a:t>En droit pénal, plus de souplesse quant à l’admissibilité des modes de preuves</a:t>
            </a:r>
            <a:endParaRPr lang="fr-FR" dirty="0"/>
          </a:p>
        </p:txBody>
      </p:sp>
      <p:grpSp>
        <p:nvGrpSpPr>
          <p:cNvPr id="4" name="Group 5"/>
          <p:cNvGrpSpPr>
            <a:grpSpLocks/>
          </p:cNvGrpSpPr>
          <p:nvPr/>
        </p:nvGrpSpPr>
        <p:grpSpPr bwMode="auto">
          <a:xfrm>
            <a:off x="0" y="0"/>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lstStyle/>
          <a:p>
            <a:r>
              <a:rPr lang="fr-FR" b="1" dirty="0" smtClean="0"/>
              <a:t>Testing et loyauté de la preuve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a:t>
            </a:r>
          </a:p>
          <a:p>
            <a:pPr>
              <a:buNone/>
            </a:pPr>
            <a:r>
              <a:rPr lang="fr-FR" dirty="0" smtClean="0"/>
              <a:t>  Critères fixés par la Cour d’appel de Luxembourg pour écarter une preuve irrégulière :</a:t>
            </a:r>
          </a:p>
          <a:p>
            <a:pPr>
              <a:buNone/>
            </a:pPr>
            <a:endParaRPr lang="fr-FR" dirty="0" smtClean="0"/>
          </a:p>
          <a:p>
            <a:r>
              <a:rPr lang="fr-FR" dirty="0" smtClean="0"/>
              <a:t>Non respect de certaines conditions de forme prescrites à peine de nullité</a:t>
            </a:r>
          </a:p>
          <a:p>
            <a:pPr>
              <a:buNone/>
            </a:pPr>
            <a:endParaRPr lang="fr-FR" dirty="0" smtClean="0"/>
          </a:p>
          <a:p>
            <a:r>
              <a:rPr lang="fr-FR" dirty="0" smtClean="0"/>
              <a:t>L’irrégularité doit entacher la crédibilité de la preuve</a:t>
            </a:r>
          </a:p>
          <a:p>
            <a:pPr>
              <a:buNone/>
            </a:pPr>
            <a:endParaRPr lang="fr-FR" dirty="0" smtClean="0"/>
          </a:p>
          <a:p>
            <a:r>
              <a:rPr lang="fr-FR" dirty="0" smtClean="0"/>
              <a:t>L’usage de la preuve doit être contraire au droit à un procès équitable</a:t>
            </a:r>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018"/>
          </a:xfrm>
        </p:spPr>
        <p:txBody>
          <a:bodyPr>
            <a:normAutofit fontScale="90000"/>
          </a:bodyPr>
          <a:lstStyle/>
          <a:p>
            <a:endParaRPr lang="fr-FR" dirty="0"/>
          </a:p>
        </p:txBody>
      </p:sp>
      <p:sp>
        <p:nvSpPr>
          <p:cNvPr id="3" name="Espace réservé du contenu 2"/>
          <p:cNvSpPr>
            <a:spLocks noGrp="1"/>
          </p:cNvSpPr>
          <p:nvPr>
            <p:ph idx="1"/>
          </p:nvPr>
        </p:nvSpPr>
        <p:spPr>
          <a:xfrm>
            <a:off x="457200" y="476672"/>
            <a:ext cx="8229600" cy="5649491"/>
          </a:xfrm>
        </p:spPr>
        <p:txBody>
          <a:bodyPr>
            <a:normAutofit lnSpcReduction="10000"/>
          </a:bodyPr>
          <a:lstStyle/>
          <a:p>
            <a:pPr>
              <a:buNone/>
            </a:pPr>
            <a:r>
              <a:rPr lang="fr-FR" dirty="0" smtClean="0"/>
              <a:t>   </a:t>
            </a:r>
          </a:p>
          <a:p>
            <a:pPr>
              <a:buNone/>
            </a:pPr>
            <a:r>
              <a:rPr lang="fr-FR" dirty="0" smtClean="0"/>
              <a:t>    La jurisprudence luxembourgeoise est en conformité sur ce point avec la position de la C.E.D.H. et avec la jurisprudence des Etats voisins:</a:t>
            </a:r>
          </a:p>
          <a:p>
            <a:endParaRPr lang="fr-FR" dirty="0" smtClean="0"/>
          </a:p>
          <a:p>
            <a:r>
              <a:rPr lang="fr-FR" dirty="0" smtClean="0"/>
              <a:t>C.E.D.H.</a:t>
            </a:r>
          </a:p>
          <a:p>
            <a:pPr>
              <a:buNone/>
            </a:pPr>
            <a:endParaRPr lang="fr-FR" dirty="0" smtClean="0"/>
          </a:p>
          <a:p>
            <a:r>
              <a:rPr lang="fr-FR" dirty="0" smtClean="0"/>
              <a:t>Jurisprudence belge</a:t>
            </a:r>
          </a:p>
          <a:p>
            <a:pPr>
              <a:buNone/>
            </a:pPr>
            <a:endParaRPr lang="fr-FR" dirty="0" smtClean="0"/>
          </a:p>
          <a:p>
            <a:r>
              <a:rPr lang="fr-FR" dirty="0" smtClean="0"/>
              <a:t>Jurisprudence française</a:t>
            </a:r>
            <a:endParaRPr lang="fr-FR" dirty="0"/>
          </a:p>
        </p:txBody>
      </p:sp>
      <p:grpSp>
        <p:nvGrpSpPr>
          <p:cNvPr id="8" name="Group 5"/>
          <p:cNvGrpSpPr>
            <a:grpSpLocks/>
          </p:cNvGrpSpPr>
          <p:nvPr/>
        </p:nvGrpSpPr>
        <p:grpSpPr bwMode="auto">
          <a:xfrm>
            <a:off x="0" y="-17463"/>
            <a:ext cx="9161463" cy="609601"/>
            <a:chOff x="0" y="-17463"/>
            <a:chExt cx="9161463" cy="609601"/>
          </a:xfrm>
        </p:grpSpPr>
        <p:pic>
          <p:nvPicPr>
            <p:cNvPr id="9"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11"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12" name="Espace réservé du numéro de diapositive 11"/>
          <p:cNvSpPr>
            <a:spLocks noGrp="1"/>
          </p:cNvSpPr>
          <p:nvPr>
            <p:ph type="sldNum" sz="quarter" idx="12"/>
          </p:nvPr>
        </p:nvSpPr>
        <p:spPr/>
        <p:txBody>
          <a:bodyPr/>
          <a:lstStyle/>
          <a:p>
            <a:fld id="{6286DA7C-B51D-4FC4-9737-AE7B3DACB862}"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145435"/>
          </a:xfrm>
        </p:spPr>
        <p:txBody>
          <a:bodyPr>
            <a:normAutofit fontScale="92500" lnSpcReduction="20000"/>
          </a:bodyPr>
          <a:lstStyle/>
          <a:p>
            <a:pPr>
              <a:buNone/>
            </a:pPr>
            <a:r>
              <a:rPr lang="fr-FR" dirty="0" smtClean="0"/>
              <a:t>  </a:t>
            </a:r>
          </a:p>
          <a:p>
            <a:pPr>
              <a:buNone/>
            </a:pPr>
            <a:endParaRPr lang="fr-FR" dirty="0" smtClean="0"/>
          </a:p>
          <a:p>
            <a:pPr>
              <a:buNone/>
            </a:pPr>
            <a:r>
              <a:rPr lang="fr-FR" dirty="0" smtClean="0"/>
              <a:t>  </a:t>
            </a:r>
          </a:p>
          <a:p>
            <a:pPr>
              <a:buNone/>
            </a:pPr>
            <a:r>
              <a:rPr lang="fr-FR" dirty="0" smtClean="0"/>
              <a:t>    </a:t>
            </a:r>
            <a:r>
              <a:rPr lang="fr-FR" sz="3500" dirty="0" smtClean="0"/>
              <a:t>Le </a:t>
            </a:r>
            <a:r>
              <a:rPr lang="fr-FR" sz="3500" i="1" dirty="0" smtClean="0"/>
              <a:t>testing</a:t>
            </a:r>
            <a:r>
              <a:rPr lang="fr-FR" sz="3500" dirty="0" smtClean="0"/>
              <a:t>, mode de preuve développé en droit de la discrimination</a:t>
            </a:r>
            <a:r>
              <a:rPr lang="fr-FR" sz="3500" i="1" dirty="0" smtClean="0"/>
              <a:t>, </a:t>
            </a:r>
            <a:r>
              <a:rPr lang="fr-FR" sz="3500" dirty="0" smtClean="0"/>
              <a:t>est un procédé qui n’apparaît dans aucun texte de loi au Luxembourg</a:t>
            </a:r>
          </a:p>
          <a:p>
            <a:pPr>
              <a:buNone/>
            </a:pPr>
            <a:endParaRPr lang="fr-FR" dirty="0" smtClean="0"/>
          </a:p>
          <a:p>
            <a:pPr>
              <a:buNone/>
            </a:pPr>
            <a:r>
              <a:rPr lang="fr-FR" dirty="0" smtClean="0"/>
              <a:t>   </a:t>
            </a:r>
          </a:p>
          <a:p>
            <a:pPr>
              <a:buNone/>
            </a:pPr>
            <a:endParaRPr lang="fr-FR" i="1" dirty="0" smtClean="0"/>
          </a:p>
          <a:p>
            <a:pPr>
              <a:buNone/>
            </a:pPr>
            <a:r>
              <a:rPr lang="fr-FR" i="1" dirty="0" smtClean="0"/>
              <a:t>   </a:t>
            </a:r>
            <a:endParaRPr lang="fr-FR" i="1" dirty="0"/>
          </a:p>
        </p:txBody>
      </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2</a:t>
            </a:fld>
            <a:endParaRPr lang="fr-FR"/>
          </a:p>
        </p:txBody>
      </p:sp>
      <p:grpSp>
        <p:nvGrpSpPr>
          <p:cNvPr id="9" name="Group 5"/>
          <p:cNvGrpSpPr>
            <a:grpSpLocks/>
          </p:cNvGrpSpPr>
          <p:nvPr/>
        </p:nvGrpSpPr>
        <p:grpSpPr bwMode="auto">
          <a:xfrm>
            <a:off x="0" y="-17463"/>
            <a:ext cx="9161463" cy="609601"/>
            <a:chOff x="0" y="-17463"/>
            <a:chExt cx="9161463" cy="609601"/>
          </a:xfrm>
        </p:grpSpPr>
        <p:pic>
          <p:nvPicPr>
            <p:cNvPr id="10"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11"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12"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80728"/>
            <a:ext cx="8229600" cy="1143000"/>
          </a:xfrm>
        </p:spPr>
        <p:txBody>
          <a:bodyPr/>
          <a:lstStyle/>
          <a:p>
            <a:endParaRPr lang="fr-FR" dirty="0"/>
          </a:p>
        </p:txBody>
      </p:sp>
      <p:sp>
        <p:nvSpPr>
          <p:cNvPr id="3" name="Espace réservé du contenu 2"/>
          <p:cNvSpPr>
            <a:spLocks noGrp="1"/>
          </p:cNvSpPr>
          <p:nvPr>
            <p:ph idx="1"/>
          </p:nvPr>
        </p:nvSpPr>
        <p:spPr>
          <a:xfrm>
            <a:off x="457200" y="1412776"/>
            <a:ext cx="8229600" cy="4713387"/>
          </a:xfrm>
        </p:spPr>
        <p:txBody>
          <a:bodyPr/>
          <a:lstStyle/>
          <a:p>
            <a:pPr>
              <a:buNone/>
            </a:pPr>
            <a:r>
              <a:rPr lang="fr-FR" dirty="0" smtClean="0"/>
              <a:t>  </a:t>
            </a:r>
          </a:p>
          <a:p>
            <a:pPr>
              <a:buNone/>
            </a:pPr>
            <a:endParaRPr lang="fr-FR" dirty="0" smtClean="0"/>
          </a:p>
          <a:p>
            <a:pPr>
              <a:buNone/>
            </a:pPr>
            <a:r>
              <a:rPr lang="fr-FR" dirty="0" smtClean="0"/>
              <a:t>    Il reste donc à espérer qu’un tribunal luxembourgeois tranchera en faveur de la légalité de ce procédé</a:t>
            </a:r>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pic>
        <p:nvPicPr>
          <p:cNvPr id="8" name="Picture 5" descr="body-header-map"/>
          <p:cNvPicPr>
            <a:picLocks noChangeAspect="1" noChangeArrowheads="1"/>
          </p:cNvPicPr>
          <p:nvPr/>
        </p:nvPicPr>
        <p:blipFill>
          <a:blip r:embed="rId5" cstate="print"/>
          <a:srcRect/>
          <a:stretch>
            <a:fillRect/>
          </a:stretch>
        </p:blipFill>
        <p:spPr bwMode="auto">
          <a:xfrm>
            <a:off x="0" y="6264275"/>
            <a:ext cx="9144000" cy="620713"/>
          </a:xfrm>
          <a:prstGeom prst="rect">
            <a:avLst/>
          </a:prstGeom>
          <a:noFill/>
          <a:ln w="9525">
            <a:noFill/>
            <a:miter lim="800000"/>
            <a:headEnd/>
            <a:tailEnd/>
          </a:ln>
        </p:spPr>
      </p:pic>
      <p:sp>
        <p:nvSpPr>
          <p:cNvPr id="9" name="Espace réservé du numéro de diapositive 8"/>
          <p:cNvSpPr>
            <a:spLocks noGrp="1"/>
          </p:cNvSpPr>
          <p:nvPr>
            <p:ph type="sldNum" sz="quarter" idx="12"/>
          </p:nvPr>
        </p:nvSpPr>
        <p:spPr/>
        <p:txBody>
          <a:bodyPr/>
          <a:lstStyle/>
          <a:p>
            <a:fld id="{6286DA7C-B51D-4FC4-9737-AE7B3DACB862}" type="slidenum">
              <a:rPr lang="fr-FR" smtClean="0"/>
              <a:pPr/>
              <a:t>20</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1143000"/>
          </a:xfrm>
        </p:spPr>
        <p:txBody>
          <a:bodyPr>
            <a:normAutofit fontScale="90000"/>
          </a:bodyPr>
          <a:lstStyle/>
          <a:p>
            <a:r>
              <a:rPr lang="fr-CH" dirty="0" smtClean="0"/>
              <a:t/>
            </a:r>
            <a:br>
              <a:rPr lang="fr-CH" dirty="0" smtClean="0"/>
            </a:br>
            <a:r>
              <a:rPr lang="fr-CH" b="1" dirty="0" smtClean="0"/>
              <a:t>Définition du </a:t>
            </a:r>
            <a:r>
              <a:rPr lang="fr-CH" b="1" i="1" dirty="0" err="1" smtClean="0"/>
              <a:t>testing</a:t>
            </a:r>
            <a:r>
              <a:rPr lang="fr-CH" b="1" dirty="0" smtClean="0"/>
              <a:t> :</a:t>
            </a:r>
            <a:r>
              <a:rPr lang="fr-FR" dirty="0" smtClean="0"/>
              <a:t/>
            </a:r>
            <a:br>
              <a:rPr lang="fr-FR" dirty="0" smtClean="0"/>
            </a:br>
            <a:endParaRPr lang="fr-FR" dirty="0"/>
          </a:p>
        </p:txBody>
      </p:sp>
      <p:sp>
        <p:nvSpPr>
          <p:cNvPr id="3" name="Espace réservé du contenu 2"/>
          <p:cNvSpPr>
            <a:spLocks noGrp="1"/>
          </p:cNvSpPr>
          <p:nvPr>
            <p:ph idx="1"/>
          </p:nvPr>
        </p:nvSpPr>
        <p:spPr>
          <a:xfrm>
            <a:off x="457200" y="1600201"/>
            <a:ext cx="8219256" cy="4277072"/>
          </a:xfrm>
        </p:spPr>
        <p:txBody>
          <a:bodyPr>
            <a:normAutofit/>
          </a:bodyPr>
          <a:lstStyle/>
          <a:p>
            <a:pPr>
              <a:buNone/>
            </a:pPr>
            <a:r>
              <a:rPr lang="fr-FR" i="1" dirty="0" smtClean="0"/>
              <a:t>	</a:t>
            </a:r>
            <a:r>
              <a:rPr lang="fr-FR" sz="2800" i="1" dirty="0" smtClean="0"/>
              <a:t>Le </a:t>
            </a:r>
            <a:r>
              <a:rPr lang="fr-FR" sz="2800" b="1" i="1" dirty="0"/>
              <a:t>testing</a:t>
            </a:r>
            <a:r>
              <a:rPr lang="fr-FR" sz="2800" i="1" dirty="0"/>
              <a:t>, </a:t>
            </a:r>
            <a:r>
              <a:rPr lang="fr-FR" sz="2800" b="1" i="1" dirty="0"/>
              <a:t>test de situation</a:t>
            </a:r>
            <a:r>
              <a:rPr lang="fr-FR" sz="2800" i="1" dirty="0"/>
              <a:t> ou </a:t>
            </a:r>
            <a:r>
              <a:rPr lang="fr-FR" sz="2800" b="1" i="1" dirty="0"/>
              <a:t>test de discrimination</a:t>
            </a:r>
            <a:r>
              <a:rPr lang="fr-FR" sz="2800" i="1" dirty="0"/>
              <a:t>, est un moyen d'investigation et une forme d’expérimentation sociale en situation réelle destiné à déceler une situation de discrimination. Dans le cas le plus simple, on compare le comportement d’un tiers envers deux personnes ayant exactement le même profil pour toutes les caractéristiques pertinentes, à l’exception de celle que l’on soupçonne de donner lieu à discrimination</a:t>
            </a:r>
            <a:r>
              <a:rPr lang="fr-FR" sz="2800" dirty="0"/>
              <a:t>.</a:t>
            </a:r>
          </a:p>
          <a:p>
            <a:pPr>
              <a:buNone/>
            </a:pPr>
            <a:endParaRPr lang="fr-FR" dirty="0"/>
          </a:p>
          <a:p>
            <a:endParaRPr lang="fr-FR" dirty="0"/>
          </a:p>
        </p:txBody>
      </p:sp>
      <p:sp>
        <p:nvSpPr>
          <p:cNvPr id="4" name="ZoneTexte 3"/>
          <p:cNvSpPr txBox="1"/>
          <p:nvPr/>
        </p:nvSpPr>
        <p:spPr>
          <a:xfrm>
            <a:off x="899592" y="6165304"/>
            <a:ext cx="3528392" cy="369332"/>
          </a:xfrm>
          <a:prstGeom prst="rect">
            <a:avLst/>
          </a:prstGeom>
          <a:noFill/>
        </p:spPr>
        <p:txBody>
          <a:bodyPr wrap="square" rtlCol="0">
            <a:spAutoFit/>
          </a:bodyPr>
          <a:lstStyle/>
          <a:p>
            <a:r>
              <a:rPr lang="fr-FR" dirty="0" smtClean="0"/>
              <a:t>Source: </a:t>
            </a:r>
            <a:r>
              <a:rPr lang="fr-FR" dirty="0" err="1" smtClean="0"/>
              <a:t>Wikipedia</a:t>
            </a:r>
            <a:endParaRPr lang="fr-FR" dirty="0"/>
          </a:p>
        </p:txBody>
      </p:sp>
      <p:grpSp>
        <p:nvGrpSpPr>
          <p:cNvPr id="5" name="Group 5"/>
          <p:cNvGrpSpPr>
            <a:grpSpLocks/>
          </p:cNvGrpSpPr>
          <p:nvPr/>
        </p:nvGrpSpPr>
        <p:grpSpPr bwMode="auto">
          <a:xfrm>
            <a:off x="0" y="-17463"/>
            <a:ext cx="9161463" cy="609601"/>
            <a:chOff x="0" y="-17463"/>
            <a:chExt cx="9161463" cy="609601"/>
          </a:xfrm>
        </p:grpSpPr>
        <p:pic>
          <p:nvPicPr>
            <p:cNvPr id="6"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7"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9" name="Espace réservé du numéro de diapositive 8"/>
          <p:cNvSpPr>
            <a:spLocks noGrp="1"/>
          </p:cNvSpPr>
          <p:nvPr>
            <p:ph type="sldNum" sz="quarter" idx="12"/>
          </p:nvPr>
        </p:nvSpPr>
        <p:spPr/>
        <p:txBody>
          <a:bodyPr/>
          <a:lstStyle/>
          <a:p>
            <a:fld id="{6286DA7C-B51D-4FC4-9737-AE7B3DACB862}" type="slidenum">
              <a:rPr lang="fr-FR" smtClean="0"/>
              <a:pPr/>
              <a:t>3</a:t>
            </a:fld>
            <a:endParaRPr lang="fr-F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229600" cy="1143000"/>
          </a:xfrm>
        </p:spPr>
        <p:txBody>
          <a:bodyPr>
            <a:normAutofit fontScale="90000"/>
          </a:bodyPr>
          <a:lstStyle/>
          <a:p>
            <a:r>
              <a:rPr lang="fr-CH" dirty="0" smtClean="0"/>
              <a:t/>
            </a:r>
            <a:br>
              <a:rPr lang="fr-CH" dirty="0" smtClean="0"/>
            </a:br>
            <a:r>
              <a:rPr lang="fr-CH" b="1" dirty="0" smtClean="0"/>
              <a:t>Règles générales du droit de la preuve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endParaRPr lang="fr-CH" dirty="0" smtClean="0"/>
          </a:p>
          <a:p>
            <a:endParaRPr lang="fr-CH" dirty="0"/>
          </a:p>
          <a:p>
            <a:r>
              <a:rPr lang="fr-CH" dirty="0" smtClean="0"/>
              <a:t>«</a:t>
            </a:r>
            <a:r>
              <a:rPr lang="fr-CH" i="1" dirty="0" smtClean="0"/>
              <a:t> </a:t>
            </a:r>
            <a:r>
              <a:rPr lang="fr-CH" i="1" dirty="0" err="1" smtClean="0"/>
              <a:t>Actori</a:t>
            </a:r>
            <a:r>
              <a:rPr lang="fr-CH" i="1" dirty="0" smtClean="0"/>
              <a:t> </a:t>
            </a:r>
            <a:r>
              <a:rPr lang="fr-CH" i="1" dirty="0" err="1"/>
              <a:t>incubit</a:t>
            </a:r>
            <a:r>
              <a:rPr lang="fr-CH" i="1" dirty="0"/>
              <a:t> </a:t>
            </a:r>
            <a:r>
              <a:rPr lang="fr-CH" i="1" dirty="0" err="1" smtClean="0"/>
              <a:t>probatio</a:t>
            </a:r>
            <a:r>
              <a:rPr lang="fr-CH" dirty="0" smtClean="0"/>
              <a:t> »</a:t>
            </a:r>
          </a:p>
          <a:p>
            <a:pPr>
              <a:buNone/>
            </a:pPr>
            <a:r>
              <a:rPr lang="fr-FR" dirty="0" smtClean="0"/>
              <a:t>La </a:t>
            </a:r>
            <a:r>
              <a:rPr lang="fr-FR" dirty="0"/>
              <a:t>charge de la preuve incombe au </a:t>
            </a:r>
            <a:r>
              <a:rPr lang="fr-FR" dirty="0" smtClean="0"/>
              <a:t>demandeur</a:t>
            </a:r>
            <a:endParaRPr lang="fr-CH" dirty="0" smtClean="0"/>
          </a:p>
          <a:p>
            <a:pPr>
              <a:buNone/>
            </a:pPr>
            <a:endParaRPr lang="fr-FR" dirty="0"/>
          </a:p>
          <a:p>
            <a:r>
              <a:rPr lang="fr-CH" dirty="0"/>
              <a:t>Article 1315 du code civil luxembourgeois</a:t>
            </a:r>
            <a:endParaRPr lang="fr-FR" dirty="0"/>
          </a:p>
          <a:p>
            <a:pPr>
              <a:buNone/>
            </a:pPr>
            <a:r>
              <a:rPr lang="fr-FR" dirty="0" smtClean="0"/>
              <a:t>« </a:t>
            </a:r>
            <a:r>
              <a:rPr lang="fr-FR" i="1" dirty="0"/>
              <a:t>Celui qui réclame l'exécution d'une obligation, doit la </a:t>
            </a:r>
            <a:r>
              <a:rPr lang="fr-FR" i="1" dirty="0" smtClean="0"/>
              <a:t>prouver </a:t>
            </a:r>
            <a:r>
              <a:rPr lang="fr-FR" i="1" dirty="0"/>
              <a:t>» </a:t>
            </a:r>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4</a:t>
            </a:fld>
            <a:endParaRPr lang="fr-F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143000"/>
          </a:xfrm>
        </p:spPr>
        <p:txBody>
          <a:bodyPr>
            <a:normAutofit fontScale="90000"/>
          </a:bodyPr>
          <a:lstStyle/>
          <a:p>
            <a:r>
              <a:rPr lang="fr-CH" dirty="0" smtClean="0"/>
              <a:t/>
            </a:r>
            <a:br>
              <a:rPr lang="fr-CH" dirty="0" smtClean="0"/>
            </a:br>
            <a:r>
              <a:rPr lang="fr-CH" sz="3100" b="1" dirty="0"/>
              <a:t>Modes de preuves classiques prévus par le Nouveau Code de Procédure Civile luxembourgeois :</a:t>
            </a:r>
            <a:r>
              <a:rPr lang="fr-FR" dirty="0"/>
              <a:t/>
            </a:r>
            <a:br>
              <a:rPr lang="fr-FR" dirty="0"/>
            </a:br>
            <a:endParaRPr lang="fr-FR" dirty="0"/>
          </a:p>
        </p:txBody>
      </p:sp>
      <p:sp>
        <p:nvSpPr>
          <p:cNvPr id="3" name="Espace réservé du contenu 2"/>
          <p:cNvSpPr>
            <a:spLocks noGrp="1"/>
          </p:cNvSpPr>
          <p:nvPr>
            <p:ph idx="1"/>
          </p:nvPr>
        </p:nvSpPr>
        <p:spPr>
          <a:xfrm>
            <a:off x="457200" y="1600200"/>
            <a:ext cx="8435280" cy="4997152"/>
          </a:xfrm>
        </p:spPr>
        <p:txBody>
          <a:bodyPr>
            <a:normAutofit fontScale="92500" lnSpcReduction="20000"/>
          </a:bodyPr>
          <a:lstStyle/>
          <a:p>
            <a:pPr lvl="0"/>
            <a:endParaRPr lang="fr-CH" sz="2400" dirty="0" smtClean="0"/>
          </a:p>
          <a:p>
            <a:pPr lvl="0"/>
            <a:r>
              <a:rPr lang="fr-CH" sz="2500" dirty="0" smtClean="0"/>
              <a:t>Témoignage </a:t>
            </a:r>
            <a:r>
              <a:rPr lang="fr-CH" sz="2500" dirty="0"/>
              <a:t>(oral ou écrit</a:t>
            </a:r>
            <a:r>
              <a:rPr lang="fr-CH" sz="2500" dirty="0" smtClean="0"/>
              <a:t>)</a:t>
            </a:r>
          </a:p>
          <a:p>
            <a:pPr lvl="0">
              <a:buNone/>
            </a:pPr>
            <a:endParaRPr lang="fr-FR" sz="2500" dirty="0"/>
          </a:p>
          <a:p>
            <a:pPr lvl="0"/>
            <a:r>
              <a:rPr lang="fr-CH" sz="2500" dirty="0"/>
              <a:t>Preuve </a:t>
            </a:r>
            <a:r>
              <a:rPr lang="fr-CH" sz="2500" dirty="0" smtClean="0"/>
              <a:t>écrite</a:t>
            </a:r>
          </a:p>
          <a:p>
            <a:pPr lvl="0">
              <a:buNone/>
            </a:pPr>
            <a:endParaRPr lang="fr-FR" sz="2500" dirty="0"/>
          </a:p>
          <a:p>
            <a:pPr lvl="0"/>
            <a:r>
              <a:rPr lang="fr-CH" sz="2500" dirty="0"/>
              <a:t>Comparution personnelle des </a:t>
            </a:r>
            <a:r>
              <a:rPr lang="fr-CH" sz="2500" dirty="0" smtClean="0"/>
              <a:t>parties</a:t>
            </a:r>
          </a:p>
          <a:p>
            <a:pPr lvl="0">
              <a:buNone/>
            </a:pPr>
            <a:endParaRPr lang="fr-FR" sz="2500" dirty="0"/>
          </a:p>
          <a:p>
            <a:pPr lvl="0"/>
            <a:r>
              <a:rPr lang="fr-CH" sz="2500" dirty="0"/>
              <a:t>Constatation personnelle du juge (visite des lieux</a:t>
            </a:r>
            <a:r>
              <a:rPr lang="fr-CH" sz="2500" dirty="0" smtClean="0"/>
              <a:t>)</a:t>
            </a:r>
          </a:p>
          <a:p>
            <a:pPr lvl="0">
              <a:buNone/>
            </a:pPr>
            <a:endParaRPr lang="fr-FR" sz="2500" dirty="0"/>
          </a:p>
          <a:p>
            <a:pPr lvl="0"/>
            <a:r>
              <a:rPr lang="fr-CH" sz="2500" dirty="0"/>
              <a:t>Enquête (expertise</a:t>
            </a:r>
            <a:r>
              <a:rPr lang="fr-CH" sz="2500" dirty="0" smtClean="0"/>
              <a:t>)</a:t>
            </a:r>
          </a:p>
          <a:p>
            <a:pPr lvl="0">
              <a:buNone/>
            </a:pPr>
            <a:endParaRPr lang="fr-FR" sz="2500" dirty="0"/>
          </a:p>
          <a:p>
            <a:pPr lvl="0"/>
            <a:r>
              <a:rPr lang="fr-CH" sz="2500" dirty="0" smtClean="0"/>
              <a:t>Aveu</a:t>
            </a:r>
          </a:p>
          <a:p>
            <a:pPr lvl="0">
              <a:buNone/>
            </a:pPr>
            <a:endParaRPr lang="fr-FR" sz="2500" dirty="0"/>
          </a:p>
          <a:p>
            <a:pPr lvl="0"/>
            <a:r>
              <a:rPr lang="fr-CH" sz="2500" dirty="0"/>
              <a:t>Serment</a:t>
            </a:r>
            <a:endParaRPr lang="fr-FR" sz="2500" dirty="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5</a:t>
            </a:fld>
            <a:endParaRPr lang="fr-F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normAutofit fontScale="90000"/>
          </a:bodyPr>
          <a:lstStyle/>
          <a:p>
            <a:r>
              <a:rPr lang="fr-CH" dirty="0" smtClean="0"/>
              <a:t/>
            </a:r>
            <a:br>
              <a:rPr lang="fr-CH" dirty="0" smtClean="0"/>
            </a:br>
            <a:r>
              <a:rPr lang="fr-CH" b="1" dirty="0" smtClean="0"/>
              <a:t>Difficultés en matière preuve </a:t>
            </a:r>
            <a:r>
              <a:rPr lang="fr-FR" dirty="0" smtClean="0"/>
              <a:t/>
            </a:r>
            <a:br>
              <a:rPr lang="fr-FR" dirty="0" smtClean="0"/>
            </a:br>
            <a:endParaRPr lang="fr-FR" dirty="0"/>
          </a:p>
        </p:txBody>
      </p:sp>
      <p:sp>
        <p:nvSpPr>
          <p:cNvPr id="3" name="Espace réservé du contenu 2"/>
          <p:cNvSpPr>
            <a:spLocks noGrp="1"/>
          </p:cNvSpPr>
          <p:nvPr>
            <p:ph idx="1"/>
          </p:nvPr>
        </p:nvSpPr>
        <p:spPr>
          <a:xfrm>
            <a:off x="457200" y="1340768"/>
            <a:ext cx="8229600" cy="4785395"/>
          </a:xfrm>
        </p:spPr>
        <p:txBody>
          <a:bodyPr>
            <a:normAutofit fontScale="77500" lnSpcReduction="20000"/>
          </a:bodyPr>
          <a:lstStyle/>
          <a:p>
            <a:endParaRPr lang="fr-FR" dirty="0"/>
          </a:p>
          <a:p>
            <a:r>
              <a:rPr lang="fr-FR" dirty="0" smtClean="0"/>
              <a:t>S’agissant de discrimination, on se heurte souvent à des difficultés en matière de preuve</a:t>
            </a:r>
          </a:p>
          <a:p>
            <a:pPr>
              <a:buNone/>
            </a:pPr>
            <a:endParaRPr lang="fr-FR" dirty="0" smtClean="0"/>
          </a:p>
          <a:p>
            <a:r>
              <a:rPr lang="fr-FR" dirty="0" smtClean="0"/>
              <a:t> Si la différence de traitement est facile à prouver, il est en revanche beaucoup plus difficile de prouver  que celle-ci repose sur des motifs discriminatoires</a:t>
            </a:r>
          </a:p>
          <a:p>
            <a:pPr>
              <a:buNone/>
            </a:pPr>
            <a:endParaRPr lang="fr-FR" dirty="0" smtClean="0"/>
          </a:p>
          <a:p>
            <a:r>
              <a:rPr lang="fr-FR" dirty="0" smtClean="0"/>
              <a:t>L’effectivité de la lutte contre les discriminations est étroitement liée aux règles de preuve en la matière</a:t>
            </a:r>
          </a:p>
          <a:p>
            <a:pPr>
              <a:buNone/>
            </a:pPr>
            <a:endParaRPr lang="fr-FR" dirty="0" smtClean="0"/>
          </a:p>
          <a:p>
            <a:r>
              <a:rPr lang="fr-FR" dirty="0" smtClean="0"/>
              <a:t>La charge de la preuve est donc allégée en droit de la discrimination</a:t>
            </a:r>
            <a:endParaRPr lang="fr-FR" dirty="0"/>
          </a:p>
        </p:txBody>
      </p:sp>
      <p:grpSp>
        <p:nvGrpSpPr>
          <p:cNvPr id="4" name="Group 5"/>
          <p:cNvGrpSpPr>
            <a:grpSpLocks/>
          </p:cNvGrpSpPr>
          <p:nvPr/>
        </p:nvGrpSpPr>
        <p:grpSpPr bwMode="auto">
          <a:xfrm>
            <a:off x="-17463" y="0"/>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1143000"/>
          </a:xfrm>
        </p:spPr>
        <p:txBody>
          <a:bodyPr>
            <a:normAutofit fontScale="90000"/>
          </a:bodyPr>
          <a:lstStyle/>
          <a:p>
            <a:r>
              <a:rPr lang="fr-CH" dirty="0" smtClean="0"/>
              <a:t/>
            </a:r>
            <a:br>
              <a:rPr lang="fr-CH" dirty="0" smtClean="0"/>
            </a:br>
            <a:r>
              <a:rPr lang="fr-CH" b="1" dirty="0" smtClean="0"/>
              <a:t>Mécanisme </a:t>
            </a:r>
            <a:r>
              <a:rPr lang="fr-CH" b="1" dirty="0"/>
              <a:t>de partage de la charge de la preuve :</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lvl="0"/>
            <a:endParaRPr lang="fr-CH" dirty="0" smtClean="0"/>
          </a:p>
          <a:p>
            <a:pPr lvl="0"/>
            <a:r>
              <a:rPr lang="fr-CH" dirty="0" smtClean="0"/>
              <a:t>Le </a:t>
            </a:r>
            <a:r>
              <a:rPr lang="fr-CH" dirty="0"/>
              <a:t>demandeur doit amener au juge certains éléments faisant penser qu’il peut y avoir discrimination = présomption (simple) de </a:t>
            </a:r>
            <a:r>
              <a:rPr lang="fr-CH" dirty="0" smtClean="0"/>
              <a:t>discrimination</a:t>
            </a:r>
          </a:p>
          <a:p>
            <a:pPr lvl="0">
              <a:buNone/>
            </a:pPr>
            <a:endParaRPr lang="fr-FR" dirty="0"/>
          </a:p>
          <a:p>
            <a:pPr lvl="0"/>
            <a:r>
              <a:rPr lang="fr-CH" dirty="0"/>
              <a:t>Le défendeur doit alors apporter des éléments contraires pour prouver qu’il n’y a pas eu discrimination</a:t>
            </a:r>
            <a:endParaRPr lang="fr-FR" dirty="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64704"/>
            <a:ext cx="8229600" cy="1143000"/>
          </a:xfrm>
        </p:spPr>
        <p:txBody>
          <a:bodyPr>
            <a:normAutofit fontScale="90000"/>
          </a:bodyPr>
          <a:lstStyle/>
          <a:p>
            <a:r>
              <a:rPr lang="fr-CH" b="1" dirty="0" smtClean="0"/>
              <a:t>Mécanisme de partage de la charge de la preuve :</a:t>
            </a:r>
            <a:endParaRPr lang="fr-FR" dirty="0"/>
          </a:p>
        </p:txBody>
      </p:sp>
      <p:sp>
        <p:nvSpPr>
          <p:cNvPr id="3" name="Espace réservé du contenu 2"/>
          <p:cNvSpPr>
            <a:spLocks noGrp="1"/>
          </p:cNvSpPr>
          <p:nvPr>
            <p:ph idx="1"/>
          </p:nvPr>
        </p:nvSpPr>
        <p:spPr>
          <a:xfrm>
            <a:off x="467544" y="2132856"/>
            <a:ext cx="8229600" cy="4381947"/>
          </a:xfrm>
        </p:spPr>
        <p:txBody>
          <a:bodyPr>
            <a:normAutofit/>
          </a:bodyPr>
          <a:lstStyle/>
          <a:p>
            <a:endParaRPr lang="fr-FR" dirty="0" smtClean="0"/>
          </a:p>
          <a:p>
            <a:r>
              <a:rPr lang="fr-FR" dirty="0" smtClean="0"/>
              <a:t>En procédure pénale, aucune mécanisme ne permet d’aménager la charge de la preuve</a:t>
            </a:r>
          </a:p>
          <a:p>
            <a:pPr>
              <a:buNone/>
            </a:pPr>
            <a:endParaRPr lang="fr-FR" dirty="0" smtClean="0"/>
          </a:p>
          <a:p>
            <a:r>
              <a:rPr lang="fr-FR" dirty="0" smtClean="0"/>
              <a:t>Art. 8 paragraphe 3 de la Directive 2000/43/CE et Art. 10 paragraphe 3 de la Directive 2000/78/CE</a:t>
            </a:r>
          </a:p>
          <a:p>
            <a:endParaRPr lang="fr-FR" dirty="0"/>
          </a:p>
        </p:txBody>
      </p:sp>
      <p:grpSp>
        <p:nvGrpSpPr>
          <p:cNvPr id="8" name="Group 5"/>
          <p:cNvGrpSpPr>
            <a:grpSpLocks/>
          </p:cNvGrpSpPr>
          <p:nvPr/>
        </p:nvGrpSpPr>
        <p:grpSpPr bwMode="auto">
          <a:xfrm>
            <a:off x="0" y="-17463"/>
            <a:ext cx="9161463" cy="609601"/>
            <a:chOff x="0" y="-17463"/>
            <a:chExt cx="9161463" cy="609601"/>
          </a:xfrm>
        </p:grpSpPr>
        <p:pic>
          <p:nvPicPr>
            <p:cNvPr id="9"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10"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11"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12" name="Espace réservé du numéro de diapositive 11"/>
          <p:cNvSpPr>
            <a:spLocks noGrp="1"/>
          </p:cNvSpPr>
          <p:nvPr>
            <p:ph type="sldNum" sz="quarter" idx="12"/>
          </p:nvPr>
        </p:nvSpPr>
        <p:spPr/>
        <p:txBody>
          <a:bodyPr/>
          <a:lstStyle/>
          <a:p>
            <a:fld id="{6286DA7C-B51D-4FC4-9737-AE7B3DACB862}"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143000"/>
          </a:xfrm>
        </p:spPr>
        <p:txBody>
          <a:bodyPr>
            <a:normAutofit fontScale="90000"/>
          </a:bodyPr>
          <a:lstStyle/>
          <a:p>
            <a:r>
              <a:rPr lang="fr-CH" dirty="0" smtClean="0"/>
              <a:t/>
            </a:r>
            <a:br>
              <a:rPr lang="fr-CH" dirty="0" smtClean="0"/>
            </a:br>
            <a:r>
              <a:rPr lang="fr-CH" b="1" dirty="0" smtClean="0"/>
              <a:t>L’utilisation </a:t>
            </a:r>
            <a:r>
              <a:rPr lang="fr-CH" b="1" dirty="0"/>
              <a:t>des statistiques est visée par:</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lvl="0">
              <a:buNone/>
            </a:pPr>
            <a:endParaRPr lang="fr-CH" dirty="0" smtClean="0"/>
          </a:p>
          <a:p>
            <a:pPr lvl="0">
              <a:buNone/>
            </a:pPr>
            <a:endParaRPr lang="fr-CH" dirty="0" smtClean="0"/>
          </a:p>
          <a:p>
            <a:pPr lvl="0"/>
            <a:r>
              <a:rPr lang="fr-CH" dirty="0" smtClean="0"/>
              <a:t>Directive </a:t>
            </a:r>
            <a:r>
              <a:rPr lang="fr-CH" dirty="0"/>
              <a:t>2000/43/CE du 29 juin 2000 relative à la mise en œuvre du principe de l’égalité de traitement entre les personnes sans distinction de race ou d’origine </a:t>
            </a:r>
            <a:r>
              <a:rPr lang="fr-CH" dirty="0" smtClean="0"/>
              <a:t>ethnique</a:t>
            </a:r>
          </a:p>
          <a:p>
            <a:pPr lvl="0">
              <a:buNone/>
            </a:pPr>
            <a:endParaRPr lang="fr-FR" dirty="0"/>
          </a:p>
          <a:p>
            <a:pPr lvl="0"/>
            <a:r>
              <a:rPr lang="fr-CH" dirty="0"/>
              <a:t>Directive 2000/78/CE du 27 novembre 2000 portant création d’un cadre général en faveur de l’égalité de traitement en matière d’emploi et de travail</a:t>
            </a:r>
            <a:endParaRPr lang="fr-FR" dirty="0"/>
          </a:p>
          <a:p>
            <a:endParaRPr lang="fr-FR" dirty="0"/>
          </a:p>
        </p:txBody>
      </p:sp>
      <p:grpSp>
        <p:nvGrpSpPr>
          <p:cNvPr id="4" name="Group 5"/>
          <p:cNvGrpSpPr>
            <a:grpSpLocks/>
          </p:cNvGrpSpPr>
          <p:nvPr/>
        </p:nvGrpSpPr>
        <p:grpSpPr bwMode="auto">
          <a:xfrm>
            <a:off x="0" y="-17463"/>
            <a:ext cx="9161463" cy="609601"/>
            <a:chOff x="0" y="-17463"/>
            <a:chExt cx="9161463" cy="609601"/>
          </a:xfrm>
        </p:grpSpPr>
        <p:pic>
          <p:nvPicPr>
            <p:cNvPr id="5" name="Picture 2"/>
            <p:cNvPicPr preferRelativeResize="0">
              <a:picLocks noChangeArrowheads="1"/>
            </p:cNvPicPr>
            <p:nvPr/>
          </p:nvPicPr>
          <p:blipFill>
            <a:blip r:embed="rId2" cstate="print"/>
            <a:srcRect/>
            <a:stretch>
              <a:fillRect/>
            </a:stretch>
          </p:blipFill>
          <p:spPr bwMode="auto">
            <a:xfrm>
              <a:off x="2214563" y="-17463"/>
              <a:ext cx="6946900" cy="609601"/>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0" y="-17463"/>
              <a:ext cx="2268538" cy="609601"/>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323850" y="0"/>
              <a:ext cx="1116013" cy="577850"/>
            </a:xfrm>
            <a:prstGeom prst="rect">
              <a:avLst/>
            </a:prstGeom>
            <a:noFill/>
            <a:ln w="9525">
              <a:noFill/>
              <a:miter lim="800000"/>
              <a:headEnd/>
              <a:tailEnd/>
            </a:ln>
          </p:spPr>
        </p:pic>
      </p:grpSp>
      <p:sp>
        <p:nvSpPr>
          <p:cNvPr id="8" name="Espace réservé du numéro de diapositive 7"/>
          <p:cNvSpPr>
            <a:spLocks noGrp="1"/>
          </p:cNvSpPr>
          <p:nvPr>
            <p:ph type="sldNum" sz="quarter" idx="12"/>
          </p:nvPr>
        </p:nvSpPr>
        <p:spPr/>
        <p:txBody>
          <a:bodyPr/>
          <a:lstStyle/>
          <a:p>
            <a:fld id="{6286DA7C-B51D-4FC4-9737-AE7B3DACB862}"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TotalTime>
  <Words>677</Words>
  <Application>Microsoft Macintosh PowerPoint</Application>
  <PresentationFormat>On-screen Show (4:3)</PresentationFormat>
  <Paragraphs>151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Thème Office</vt:lpstr>
      <vt:lpstr>Le testing est-il un mode de preuve acceptable au Luxembourg?</vt:lpstr>
      <vt:lpstr>PowerPoint Presentation</vt:lpstr>
      <vt:lpstr> Définition du testing : </vt:lpstr>
      <vt:lpstr> Règles générales du droit de la preuve : </vt:lpstr>
      <vt:lpstr> Modes de preuves classiques prévus par le Nouveau Code de Procédure Civile luxembourgeois : </vt:lpstr>
      <vt:lpstr> Difficultés en matière preuve  </vt:lpstr>
      <vt:lpstr> Mécanisme de partage de la charge de la preuve : </vt:lpstr>
      <vt:lpstr>Mécanisme de partage de la charge de la preuve :</vt:lpstr>
      <vt:lpstr> L’utilisation des statistiques est visée par: </vt:lpstr>
      <vt:lpstr>Considérant n° 15 des deux directives :</vt:lpstr>
      <vt:lpstr>  Considérant n° 19 de la directive 2000/43/CE            (dite « race ») et considérant n° 29 de la directive 2000/78/CE (dite « emploi ») : </vt:lpstr>
      <vt:lpstr>Importance de la possibilité d’action des associations</vt:lpstr>
      <vt:lpstr>En droit français:</vt:lpstr>
      <vt:lpstr>En droit belge:</vt:lpstr>
      <vt:lpstr>Au Luxembourg ?</vt:lpstr>
      <vt:lpstr>Au Luxembourg ?</vt:lpstr>
      <vt:lpstr>Testing et loyauté de la preuve</vt:lpstr>
      <vt:lpstr>Testing et loyauté de la preuve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testing est-il un mode de preuve acceptable au Luxembourg?</dc:title>
  <dc:creator>Utilisateur</dc:creator>
  <cp:lastModifiedBy>Nathalie MORGENTHALER</cp:lastModifiedBy>
  <cp:revision>67</cp:revision>
  <dcterms:created xsi:type="dcterms:W3CDTF">2012-09-30T12:44:47Z</dcterms:created>
  <dcterms:modified xsi:type="dcterms:W3CDTF">2012-10-04T14:56:38Z</dcterms:modified>
</cp:coreProperties>
</file>